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6" r:id="rId2"/>
    <p:sldId id="357" r:id="rId3"/>
    <p:sldId id="360" r:id="rId4"/>
    <p:sldId id="354" r:id="rId5"/>
    <p:sldId id="358" r:id="rId6"/>
    <p:sldId id="346" r:id="rId7"/>
    <p:sldId id="330" r:id="rId8"/>
    <p:sldId id="740" r:id="rId9"/>
    <p:sldId id="347" r:id="rId10"/>
    <p:sldId id="742" r:id="rId11"/>
    <p:sldId id="348" r:id="rId12"/>
    <p:sldId id="356" r:id="rId13"/>
    <p:sldId id="743" r:id="rId14"/>
    <p:sldId id="312" r:id="rId15"/>
    <p:sldId id="318" r:id="rId16"/>
    <p:sldId id="363" r:id="rId17"/>
    <p:sldId id="734" r:id="rId18"/>
    <p:sldId id="351" r:id="rId19"/>
    <p:sldId id="352" r:id="rId20"/>
    <p:sldId id="735" r:id="rId21"/>
    <p:sldId id="736" r:id="rId22"/>
    <p:sldId id="333" r:id="rId23"/>
    <p:sldId id="339" r:id="rId2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CCECFF"/>
    <a:srgbClr val="CCFFCC"/>
    <a:srgbClr val="FF0000"/>
    <a:srgbClr val="99CCFF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2" autoAdjust="0"/>
    <p:restoredTop sz="90929"/>
  </p:normalViewPr>
  <p:slideViewPr>
    <p:cSldViewPr showGuides="1">
      <p:cViewPr varScale="1">
        <p:scale>
          <a:sx n="101" d="100"/>
          <a:sy n="101" d="100"/>
        </p:scale>
        <p:origin x="14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slye\Documents\Finance\FY20%20Budget\Tax%20Rate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2021 TAX RATE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037037037037035E-2"/>
          <c:y val="0.111045077698621"/>
          <c:w val="0.85181750429344483"/>
          <c:h val="0.85985439320084989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81750429344483"/>
          <c:y val="0.30089218014414859"/>
          <c:w val="0.13377920352548525"/>
          <c:h val="0.4140224138649334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3343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0" tIns="46863" rIns="93720" bIns="46863" numCol="1" anchor="t" anchorCtr="0" compatLnSpc="1">
            <a:prstTxWarp prst="textNoShape">
              <a:avLst/>
            </a:prstTxWarp>
          </a:bodyPr>
          <a:lstStyle>
            <a:lvl1pPr defTabSz="93739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3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0" tIns="46863" rIns="93720" bIns="46863" numCol="1" anchor="t" anchorCtr="0" compatLnSpc="1">
            <a:prstTxWarp prst="textNoShape">
              <a:avLst/>
            </a:prstTxWarp>
          </a:bodyPr>
          <a:lstStyle>
            <a:lvl1pPr algn="r" defTabSz="93739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333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0" tIns="46863" rIns="93720" bIns="46863" numCol="1" anchor="b" anchorCtr="0" compatLnSpc="1">
            <a:prstTxWarp prst="textNoShape">
              <a:avLst/>
            </a:prstTxWarp>
          </a:bodyPr>
          <a:lstStyle>
            <a:lvl1pPr defTabSz="93739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33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0" tIns="46863" rIns="93720" bIns="46863" numCol="1" anchor="b" anchorCtr="0" compatLnSpc="1">
            <a:prstTxWarp prst="textNoShape">
              <a:avLst/>
            </a:prstTxWarp>
          </a:bodyPr>
          <a:lstStyle>
            <a:lvl1pPr algn="r" defTabSz="937399">
              <a:defRPr sz="1200"/>
            </a:lvl1pPr>
          </a:lstStyle>
          <a:p>
            <a:pPr>
              <a:defRPr/>
            </a:pPr>
            <a:fld id="{0595AF60-6E71-4F30-83DC-658349C93B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74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3098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8" rIns="92294" bIns="4614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005" y="1"/>
            <a:ext cx="3053098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8" rIns="92294" bIns="4614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5800"/>
            <a:ext cx="4678363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281" y="4425640"/>
            <a:ext cx="5192542" cy="41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8" rIns="92294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1277"/>
            <a:ext cx="3053098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8" rIns="92294" bIns="4614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005" y="8851277"/>
            <a:ext cx="3053098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4" tIns="46148" rIns="92294" bIns="4614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259FCA-F168-4110-B840-225AD4B62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29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59FCA-F168-4110-B840-225AD4B62A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5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0423E-CEC4-4B61-B0D2-C417B3AB386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698500"/>
            <a:ext cx="4762500" cy="3573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1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0423E-CEC4-4B61-B0D2-C417B3AB386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698500"/>
            <a:ext cx="4762500" cy="3573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5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A5E0-DE74-4C7F-8F09-88C6605D7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DD2EE-CA40-466D-A913-5CC917BE4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62E60-AC98-4773-B0BD-61266F0EF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90678-B6A4-4905-BB5D-C074AAB13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DDA6-A023-41C8-AAD5-993F1C1F3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F9037-711F-465C-8FF7-DBF7E3A8A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88A-CAAE-47FE-81C1-2C35FC341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7861-CC28-4217-BE79-7E808A6D9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618B2-1399-4223-BA47-5CE350C37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962A1-54AD-48F5-B7B0-E41C13CB3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A186-2BCA-48A9-9FC6-526467DEF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31F002-F95F-4A09-A1BB-F7BEAACC3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nocopublicworks/8794368188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mmons.wikimedia.org/wiki/File:Road_construction_in_progress.jpg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00"/>
            <a:ext cx="7772400" cy="1470025"/>
          </a:xfrm>
        </p:spPr>
        <p:txBody>
          <a:bodyPr/>
          <a:lstStyle/>
          <a:p>
            <a:r>
              <a:rPr lang="en-US" dirty="0"/>
              <a:t>City of Kaufman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143000"/>
          </a:xfrm>
        </p:spPr>
        <p:txBody>
          <a:bodyPr/>
          <a:lstStyle/>
          <a:p>
            <a:r>
              <a:rPr lang="en-US" dirty="0"/>
              <a:t>FY 22 Budget Public Hearing</a:t>
            </a:r>
          </a:p>
          <a:p>
            <a:r>
              <a:rPr lang="en-US" sz="2000" dirty="0" smtClean="0"/>
              <a:t>September 13</a:t>
            </a:r>
            <a:r>
              <a:rPr lang="en-US" sz="2000" dirty="0"/>
              <a:t>,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DA5E0-DE74-4C7F-8F09-88C6605D75B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1509" name="Picture 5" descr="C:\Users\mslye\Desktop\logo 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7000"/>
            <a:ext cx="260799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7861-CC28-4217-BE79-7E808A6D94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4290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 Bill Graphic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CD10C-BDD4-4A16-A9D7-D52A6FB5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277"/>
            <a:ext cx="8229600" cy="447923"/>
          </a:xfrm>
        </p:spPr>
        <p:txBody>
          <a:bodyPr>
            <a:normAutofit fontScale="90000"/>
          </a:bodyPr>
          <a:lstStyle/>
          <a:p>
            <a:r>
              <a:rPr lang="en-US" dirty="0"/>
              <a:t>Your General Fund Taxes at a Glance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7861-CC28-4217-BE79-7E808A6D94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42900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Cable Bill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8834" y="106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$81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7EFD5-3916-489A-9EBC-BC55538E8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83227"/>
            <a:ext cx="8077200" cy="5943600"/>
          </a:xfrm>
        </p:spPr>
        <p:txBody>
          <a:bodyPr/>
          <a:lstStyle/>
          <a:p>
            <a:pPr eaLnBrk="1" hangingPunct="1"/>
            <a:r>
              <a:rPr lang="en-US" sz="1800" dirty="0"/>
              <a:t>Appraised Values up $50 million (10.1%) – Avg Home Value ($</a:t>
            </a:r>
            <a:r>
              <a:rPr lang="en-US" sz="1800" dirty="0">
                <a:solidFill>
                  <a:srgbClr val="00B050"/>
                </a:solidFill>
              </a:rPr>
              <a:t>141,002</a:t>
            </a:r>
            <a:r>
              <a:rPr lang="en-US" sz="1800" dirty="0"/>
              <a:t>)</a:t>
            </a:r>
          </a:p>
          <a:p>
            <a:pPr lvl="1" eaLnBrk="1" hangingPunct="1"/>
            <a:r>
              <a:rPr lang="en-US" sz="1800" dirty="0"/>
              <a:t>Proposed FY22 Tax Rate - </a:t>
            </a:r>
            <a:r>
              <a:rPr lang="en-US" sz="1800" b="1" i="1" dirty="0">
                <a:solidFill>
                  <a:srgbClr val="FF0000"/>
                </a:solidFill>
              </a:rPr>
              <a:t>$0.799976</a:t>
            </a:r>
          </a:p>
          <a:p>
            <a:pPr lvl="1" eaLnBrk="1" hangingPunct="1"/>
            <a:r>
              <a:rPr lang="en-US" sz="1800" dirty="0"/>
              <a:t>Proposed Tax Rate Impact in Avg Home Value</a:t>
            </a:r>
          </a:p>
          <a:p>
            <a:pPr lvl="2" eaLnBrk="1" hangingPunct="1"/>
            <a:r>
              <a:rPr lang="en-US" sz="1800" dirty="0"/>
              <a:t>FY21 ($. 8216761) - $1158.58 </a:t>
            </a:r>
          </a:p>
          <a:p>
            <a:pPr lvl="2" eaLnBrk="1" hangingPunct="1"/>
            <a:r>
              <a:rPr lang="en-US" sz="1800" b="1" dirty="0"/>
              <a:t>FY22 ($.799976) – 1,127.98 </a:t>
            </a:r>
            <a:r>
              <a:rPr lang="en-US" sz="1800" b="1" dirty="0">
                <a:solidFill>
                  <a:srgbClr val="FF0000"/>
                </a:solidFill>
              </a:rPr>
              <a:t> ($30.60 decrease) </a:t>
            </a:r>
            <a:endParaRPr lang="en-US" sz="1800" b="1" dirty="0"/>
          </a:p>
          <a:p>
            <a:pPr eaLnBrk="1" hangingPunct="1"/>
            <a:r>
              <a:rPr lang="en-US" sz="1800" dirty="0"/>
              <a:t>GF Surplus –  $  35,500</a:t>
            </a:r>
          </a:p>
          <a:p>
            <a:pPr eaLnBrk="1" hangingPunct="1"/>
            <a:r>
              <a:rPr lang="en-US" sz="1800" dirty="0"/>
              <a:t>New Positions</a:t>
            </a:r>
            <a:endParaRPr lang="en-US" sz="1800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1800" b="1" dirty="0">
                <a:solidFill>
                  <a:srgbClr val="FF0000"/>
                </a:solidFill>
              </a:rPr>
              <a:t>Fire Captain ($96K)</a:t>
            </a:r>
          </a:p>
          <a:p>
            <a:pPr lvl="1" eaLnBrk="1" hangingPunct="1"/>
            <a:r>
              <a:rPr lang="en-US" sz="1800" b="1" dirty="0">
                <a:solidFill>
                  <a:srgbClr val="FF0000"/>
                </a:solidFill>
              </a:rPr>
              <a:t>Accountant/UB Supervisor ($65,178)</a:t>
            </a:r>
          </a:p>
          <a:p>
            <a:pPr eaLnBrk="1" hangingPunct="1"/>
            <a:r>
              <a:rPr lang="en-US" sz="1800" dirty="0"/>
              <a:t>No Wholesale Utility Rate Increase (NTMWD)</a:t>
            </a:r>
          </a:p>
          <a:p>
            <a:pPr lvl="1" eaLnBrk="1" hangingPunct="1"/>
            <a:r>
              <a:rPr lang="en-US" sz="1800" dirty="0"/>
              <a:t>Water Rate Increase (AMI &amp; Northeast Utility Project)</a:t>
            </a:r>
          </a:p>
          <a:p>
            <a:pPr lvl="2" eaLnBrk="1" hangingPunct="1"/>
            <a:r>
              <a:rPr lang="en-US" sz="1800" dirty="0"/>
              <a:t>3% Increase = $58,000 (volumetric rate only $7.75 to $7.98)</a:t>
            </a:r>
          </a:p>
          <a:p>
            <a:pPr lvl="2" eaLnBrk="1" hangingPunct="1"/>
            <a:r>
              <a:rPr lang="en-US" sz="1800" b="1" dirty="0"/>
              <a:t>Residential Impact = $1 increase (assumes 5K consumption)</a:t>
            </a:r>
          </a:p>
          <a:p>
            <a:pPr lvl="1" eaLnBrk="1" hangingPunct="1"/>
            <a:r>
              <a:rPr lang="en-US" sz="1800" dirty="0"/>
              <a:t>Sewer Rate Increase (WWTP new operations/sludge)</a:t>
            </a:r>
          </a:p>
          <a:p>
            <a:pPr lvl="2" eaLnBrk="1" hangingPunct="1"/>
            <a:r>
              <a:rPr lang="en-US" sz="1800" dirty="0"/>
              <a:t>5% Increase = $34,340 ($5.78 to $5.95) + Fixed Rate increase $1.38</a:t>
            </a:r>
          </a:p>
          <a:p>
            <a:pPr lvl="2" eaLnBrk="1" hangingPunct="1"/>
            <a:r>
              <a:rPr lang="en-US" sz="1800" b="1" dirty="0"/>
              <a:t>Residential Impact = $2.06</a:t>
            </a:r>
          </a:p>
          <a:p>
            <a:pPr lvl="2" eaLnBrk="1" hangingPunct="1"/>
            <a:endParaRPr lang="en-US" sz="1800" dirty="0"/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2700"/>
            <a:ext cx="7772400" cy="596900"/>
          </a:xfrm>
          <a:noFill/>
        </p:spPr>
        <p:txBody>
          <a:bodyPr/>
          <a:lstStyle/>
          <a:p>
            <a:pPr eaLnBrk="1" hangingPunct="1"/>
            <a:r>
              <a:rPr lang="en-US" sz="4000" b="1" dirty="0"/>
              <a:t>FY22 Budget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90678-B6A4-4905-BB5D-C074AAB139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958FA5-1245-4DB5-88C7-23C0B832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618B2-1399-4223-BA47-5CE350C374B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988E2-F8A2-485A-84F2-1E769A14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35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76745"/>
            <a:ext cx="8077200" cy="5715000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Sales Tax Projection – 13.2% Increase ($323K)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Sales Tax Street Maintenance Fund ($475,000 … $67K increase)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Sales Tax KEDC ($475,000 … 67K increase)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Adopted Tax Rate = $494K surplus ($.82); $245K ($.79)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Budgeted Park Development Fee - $224K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City Manager Contingency </a:t>
            </a:r>
            <a:r>
              <a:rPr lang="en-US" sz="1800" b="1" dirty="0">
                <a:solidFill>
                  <a:srgbClr val="FF0000"/>
                </a:solidFill>
              </a:rPr>
              <a:t>($30K- GF; $30K – WF)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Step Pay Plan Implementation w/Retention - $220,000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Park Maintenance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$40K Increase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Street Maintenance ($90K)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Sign Replacement($20K)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Health Insurance ($640 PEPM = $531K) – </a:t>
            </a:r>
            <a:r>
              <a:rPr lang="en-US" sz="1800" b="1" dirty="0">
                <a:solidFill>
                  <a:srgbClr val="FF0000"/>
                </a:solidFill>
              </a:rPr>
              <a:t>NO INCREASE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City Website Redesign $8,800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Council Chambers Cameras - $10K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Civic Center Holiday Decorations - $25K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ARPA Water Utility Credit - $437,500</a:t>
            </a:r>
          </a:p>
          <a:p>
            <a:pPr marL="457200" lvl="1" indent="0">
              <a:buNone/>
            </a:pPr>
            <a:endParaRPr lang="en-US" sz="1600" dirty="0"/>
          </a:p>
          <a:p>
            <a:pPr marL="914400" lvl="3" indent="0">
              <a:buNone/>
            </a:pPr>
            <a:endParaRPr lang="en-US" sz="1600" dirty="0"/>
          </a:p>
          <a:p>
            <a:pPr eaLnBrk="1" hangingPunct="1"/>
            <a:endParaRPr lang="en-US" sz="16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2700"/>
            <a:ext cx="7772400" cy="596900"/>
          </a:xfrm>
          <a:noFill/>
        </p:spPr>
        <p:txBody>
          <a:bodyPr/>
          <a:lstStyle/>
          <a:p>
            <a:pPr eaLnBrk="1" hangingPunct="1"/>
            <a:r>
              <a:rPr lang="en-US" sz="4000" b="1" dirty="0"/>
              <a:t>FY22 Budget Update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90678-B6A4-4905-BB5D-C074AAB139E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dirty="0"/>
              <a:t>Capital Improvement 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6300" y="1295400"/>
            <a:ext cx="7391400" cy="5314604"/>
          </a:xfrm>
        </p:spPr>
        <p:txBody>
          <a:bodyPr/>
          <a:lstStyle/>
          <a:p>
            <a:r>
              <a:rPr lang="en-US" sz="2000" dirty="0"/>
              <a:t>Tabor Parkway Phase II - $4.5M (Oct Completion)</a:t>
            </a:r>
          </a:p>
          <a:p>
            <a:r>
              <a:rPr lang="en-US" sz="2000" dirty="0"/>
              <a:t>AMI - $2.6M (9 mth Construction Project)</a:t>
            </a:r>
          </a:p>
          <a:p>
            <a:r>
              <a:rPr lang="en-US" sz="2000" dirty="0"/>
              <a:t>Storm Drainage Improvements</a:t>
            </a:r>
          </a:p>
          <a:p>
            <a:pPr lvl="1"/>
            <a:r>
              <a:rPr lang="en-US" sz="1600" dirty="0"/>
              <a:t>10</a:t>
            </a:r>
            <a:r>
              <a:rPr lang="en-US" sz="1600" baseline="30000" dirty="0"/>
              <a:t>th</a:t>
            </a:r>
            <a:r>
              <a:rPr lang="en-US" sz="1600" dirty="0"/>
              <a:t> &amp; Clay			$1.841M</a:t>
            </a:r>
          </a:p>
          <a:p>
            <a:pPr lvl="1"/>
            <a:r>
              <a:rPr lang="en-US" sz="1600" dirty="0"/>
              <a:t>Hillcrest			</a:t>
            </a:r>
            <a:r>
              <a:rPr lang="en-US" sz="1600" dirty="0">
                <a:highlight>
                  <a:srgbClr val="FFFF00"/>
                </a:highlight>
              </a:rPr>
              <a:t>$458K</a:t>
            </a:r>
          </a:p>
          <a:p>
            <a:pPr lvl="1"/>
            <a:r>
              <a:rPr lang="en-US" sz="1600" dirty="0"/>
              <a:t>Melody Circle		$1.172M</a:t>
            </a:r>
          </a:p>
          <a:p>
            <a:pPr lvl="1"/>
            <a:r>
              <a:rPr lang="en-US" sz="1600" dirty="0"/>
              <a:t>Priscilla Lane		</a:t>
            </a:r>
            <a:r>
              <a:rPr lang="en-US" sz="1600" dirty="0">
                <a:highlight>
                  <a:srgbClr val="FFFF00"/>
                </a:highlight>
              </a:rPr>
              <a:t>$370K</a:t>
            </a:r>
          </a:p>
          <a:p>
            <a:pPr lvl="1"/>
            <a:r>
              <a:rPr lang="en-US" sz="1600" dirty="0"/>
              <a:t>Shannon Park		</a:t>
            </a:r>
            <a:r>
              <a:rPr lang="en-US" sz="1600" dirty="0">
                <a:highlight>
                  <a:srgbClr val="FFFF00"/>
                </a:highlight>
              </a:rPr>
              <a:t>$550K</a:t>
            </a:r>
          </a:p>
          <a:p>
            <a:r>
              <a:rPr lang="en-US" sz="2000" dirty="0"/>
              <a:t>Northeast Utility Project</a:t>
            </a:r>
          </a:p>
          <a:p>
            <a:r>
              <a:rPr lang="en-US" sz="2000" dirty="0"/>
              <a:t>Street Maintenance </a:t>
            </a:r>
          </a:p>
          <a:p>
            <a:r>
              <a:rPr lang="en-US" sz="2000" dirty="0"/>
              <a:t>S. Tower Rehab</a:t>
            </a:r>
          </a:p>
          <a:p>
            <a:r>
              <a:rPr lang="en-US" sz="2000" dirty="0"/>
              <a:t>N. Tower Rehab (CDBG Grant awarded FY23 - $190K match)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7861-CC28-4217-BE79-7E808A6D94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82A5-F67A-4AC7-9FAA-AF783745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381198"/>
            <a:ext cx="7772400" cy="1143000"/>
          </a:xfrm>
        </p:spPr>
        <p:txBody>
          <a:bodyPr/>
          <a:lstStyle/>
          <a:p>
            <a:r>
              <a:rPr lang="en-US" dirty="0"/>
              <a:t>STORM DRAINAGE PROJECTS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0750D1-A50C-49B5-BBDE-D91AE933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7861-CC28-4217-BE79-7E808A6D94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B0D9E-8346-44E1-B809-28E188D41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697"/>
            <a:ext cx="9144000" cy="30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0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9C5B-2FFC-439C-BE2D-9FB03063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09638"/>
          </a:xfrm>
        </p:spPr>
        <p:txBody>
          <a:bodyPr/>
          <a:lstStyle/>
          <a:p>
            <a:pPr algn="ctr"/>
            <a:r>
              <a:rPr lang="en-US" dirty="0"/>
              <a:t>Street maintenance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E2A66-8F01-4A48-B5B3-30565261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FDDA6-A023-41C8-AAD5-993F1C1F395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030FB-D2CE-4298-865A-56C9B5138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307579">
            <a:off x="291649" y="2454875"/>
            <a:ext cx="4419600" cy="331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C5755-E046-43EA-AE82-B5068AAA1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21016861">
            <a:off x="4073822" y="1348449"/>
            <a:ext cx="4477573" cy="3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36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295EE-805D-40C3-902B-6BC9E81B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618B2-1399-4223-BA47-5CE350C374B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9B6B69-AD98-4545-AFDF-66AC671B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318"/>
            <a:ext cx="9144000" cy="368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7DB546-8038-41F5-9277-2C2A68E75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35"/>
            <a:ext cx="8144962" cy="118272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65588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3DA38-7864-43F6-8102-63D64A2F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618B2-1399-4223-BA47-5CE350C374B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B6BE0-435F-4918-AD83-4760B0BE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110" y="5322089"/>
            <a:ext cx="4253780" cy="1383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BEA161-496E-4560-8BAB-9E4901A01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892964"/>
            <a:ext cx="7696200" cy="442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EEF03-F5A1-4DAC-AC78-B7E9C61F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35"/>
            <a:ext cx="8144962" cy="874729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18696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Historical Taxable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18B2-1399-4223-BA47-5CE350C374B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3465" y="10785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1.4%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1565" y="1733993"/>
            <a:ext cx="104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11.8%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4993" y="2454884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7.0%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1583" y="6310245"/>
            <a:ext cx="105670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83.5%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1583" y="3181608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22.1%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0860" y="6310245"/>
            <a:ext cx="20493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6-year increase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2313" y="439749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12.5%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D4D99-80D8-4F21-BE2F-2F7BBA1887E6}"/>
              </a:ext>
            </a:extLst>
          </p:cNvPr>
          <p:cNvSpPr txBox="1"/>
          <p:nvPr/>
        </p:nvSpPr>
        <p:spPr>
          <a:xfrm>
            <a:off x="6182313" y="512303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10.1%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E5686-2FC5-4D3D-A3A7-3F12A9EE3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840" y="807826"/>
            <a:ext cx="2705100" cy="55024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48B25E-6294-4EBE-8170-39061B233EA6}"/>
              </a:ext>
            </a:extLst>
          </p:cNvPr>
          <p:cNvSpPr txBox="1"/>
          <p:nvPr/>
        </p:nvSpPr>
        <p:spPr>
          <a:xfrm>
            <a:off x="7623117" y="6320386"/>
            <a:ext cx="13454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 11.1% AVG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50974-0CBA-48F9-885B-B33F227ACC45}"/>
              </a:ext>
            </a:extLst>
          </p:cNvPr>
          <p:cNvSpPr txBox="1"/>
          <p:nvPr/>
        </p:nvSpPr>
        <p:spPr>
          <a:xfrm>
            <a:off x="1738467" y="5092183"/>
            <a:ext cx="1524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Certified</a:t>
            </a:r>
          </a:p>
        </p:txBody>
      </p:sp>
    </p:spTree>
    <p:extLst>
      <p:ext uri="{BB962C8B-B14F-4D97-AF65-F5344CB8AC3E}">
        <p14:creationId xmlns:p14="http://schemas.microsoft.com/office/powerpoint/2010/main" val="1079622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9C5B-2FFC-439C-BE2D-9FB03063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Northeast utility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E2A66-8F01-4A48-B5B3-30565261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FDDA6-A023-41C8-AAD5-993F1C1F395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1F3F0-0DE3-4674-A089-58FEFAAC5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650910"/>
            <a:ext cx="6781800" cy="48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8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4F484-7692-440A-AD9F-755CA1CE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FDDA6-A023-41C8-AAD5-993F1C1F395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774F4-4005-4181-9914-AB21C865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" y="152400"/>
            <a:ext cx="9128222" cy="62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Expected Development – FY22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798"/>
            <a:ext cx="7772400" cy="5257802"/>
          </a:xfrm>
          <a:ln w="31750">
            <a:solidFill>
              <a:srgbClr val="000000"/>
            </a:solidFill>
          </a:ln>
        </p:spPr>
        <p:txBody>
          <a:bodyPr/>
          <a:lstStyle/>
          <a:p>
            <a:r>
              <a:rPr lang="en-US" sz="2800" dirty="0"/>
              <a:t>Marlow’s Convenience Store</a:t>
            </a:r>
          </a:p>
          <a:p>
            <a:r>
              <a:rPr lang="en-US" sz="2800" dirty="0"/>
              <a:t>Kings Fort Commercial Bldgs (10K sq ft Retail &amp; Urgent Care Clinic)</a:t>
            </a:r>
          </a:p>
          <a:p>
            <a:r>
              <a:rPr lang="en-US" sz="2800" dirty="0"/>
              <a:t>Lone Star Credit Union</a:t>
            </a:r>
          </a:p>
          <a:p>
            <a:r>
              <a:rPr lang="en-US" sz="2800" dirty="0"/>
              <a:t>Konnie’s Car Wash</a:t>
            </a:r>
          </a:p>
          <a:p>
            <a:r>
              <a:rPr lang="en-US" sz="2800" dirty="0"/>
              <a:t>Kings Fort Apartments</a:t>
            </a:r>
          </a:p>
          <a:p>
            <a:r>
              <a:rPr lang="en-US" sz="2800" dirty="0"/>
              <a:t>Georgetown Single Family Homes (x60)</a:t>
            </a:r>
          </a:p>
          <a:p>
            <a:r>
              <a:rPr lang="en-US" sz="2800" dirty="0"/>
              <a:t>Oakdale Estates</a:t>
            </a:r>
          </a:p>
          <a:p>
            <a:r>
              <a:rPr lang="en-US" sz="2800" dirty="0"/>
              <a:t>2 Stand Alone Restaurants</a:t>
            </a:r>
          </a:p>
          <a:p>
            <a:r>
              <a:rPr lang="en-US" sz="2800" dirty="0"/>
              <a:t>South Pointe Infrastructure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90678-B6A4-4905-BB5D-C074AAB139E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21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618B2-1399-4223-BA47-5CE350C374B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5" descr="C:\Users\mslye\Desktop\logo 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02" y="533400"/>
            <a:ext cx="260799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7980" y="4191000"/>
            <a:ext cx="4548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6000" b="1" i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5515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FF00-77B0-4679-9814-7B3555D4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38758"/>
            <a:ext cx="7772400" cy="1143000"/>
          </a:xfrm>
        </p:spPr>
        <p:txBody>
          <a:bodyPr/>
          <a:lstStyle/>
          <a:p>
            <a:r>
              <a:rPr lang="en-US" dirty="0"/>
              <a:t>Calculated Tax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D672F-C503-4056-BC31-F198C477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7861-CC28-4217-BE79-7E808A6D94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7DAF9-8064-4B35-9C2F-4DA1C445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4" y="1905000"/>
            <a:ext cx="8794369" cy="33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90678-B6A4-4905-BB5D-C074AAB139E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932837"/>
            <a:ext cx="6400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Taxable Value 2021  -   $ 543,249,171</a:t>
            </a:r>
          </a:p>
          <a:p>
            <a:pPr algn="ctr"/>
            <a:r>
              <a:rPr lang="en-US" sz="1700" u="sng" dirty="0"/>
              <a:t>Taxable Value 2020  -   $ 493,523,810 </a:t>
            </a:r>
          </a:p>
          <a:p>
            <a:pPr algn="ctr"/>
            <a:r>
              <a:rPr lang="en-US" sz="1700" dirty="0"/>
              <a:t>Increase in Value      -   $  49,725,361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810000"/>
            <a:ext cx="6400800" cy="21852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10.1% Increase in Taxable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 increase in property tax Revenue in this budget vs. last year’s budget $ 202,035</a:t>
            </a:r>
            <a:endParaRPr lang="en-US" sz="17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$84,821 – Property Tax Revenue raised from New Property added to the Tax Roll ($10,669,668 taxable value).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Tax Roll Value Breakdown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60% Residential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40% Commercial/Industrial/Utilities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FB21C-7305-455D-8942-5672822B20DC}"/>
              </a:ext>
            </a:extLst>
          </p:cNvPr>
          <p:cNvSpPr txBox="1"/>
          <p:nvPr/>
        </p:nvSpPr>
        <p:spPr>
          <a:xfrm>
            <a:off x="7204835" y="2702004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$.0993926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874A13-3C6A-4BD1-BA34-A0855AFB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56" y="1000416"/>
            <a:ext cx="7723395" cy="1623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0802C-FCC4-4873-B147-3DA836CE4683}"/>
              </a:ext>
            </a:extLst>
          </p:cNvPr>
          <p:cNvSpPr txBox="1"/>
          <p:nvPr/>
        </p:nvSpPr>
        <p:spPr>
          <a:xfrm>
            <a:off x="3544474" y="76629"/>
            <a:ext cx="2582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highlight>
                  <a:srgbClr val="FFFF00"/>
                </a:highlight>
              </a:rPr>
              <a:t>$.7999760</a:t>
            </a:r>
          </a:p>
        </p:txBody>
      </p:sp>
    </p:spTree>
    <p:extLst>
      <p:ext uri="{BB962C8B-B14F-4D97-AF65-F5344CB8AC3E}">
        <p14:creationId xmlns:p14="http://schemas.microsoft.com/office/powerpoint/2010/main" val="108938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8B18-A425-49B7-A10E-A2ECF924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55032"/>
            <a:ext cx="7772400" cy="1143000"/>
          </a:xfrm>
        </p:spPr>
        <p:txBody>
          <a:bodyPr/>
          <a:lstStyle/>
          <a:p>
            <a:r>
              <a:rPr lang="en-US" dirty="0"/>
              <a:t>Proposed Tax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2F2C-A628-4ECE-903C-5316120B5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5" y="1210541"/>
            <a:ext cx="7772400" cy="450446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$.799976</a:t>
            </a:r>
          </a:p>
          <a:p>
            <a:pPr lvl="1"/>
            <a:r>
              <a:rPr lang="en-US" dirty="0"/>
              <a:t>$.5010896 (O&amp;M)</a:t>
            </a:r>
          </a:p>
          <a:p>
            <a:pPr lvl="2"/>
            <a:r>
              <a:rPr lang="en-US" dirty="0"/>
              <a:t>$2,423,537</a:t>
            </a:r>
          </a:p>
          <a:p>
            <a:pPr lvl="1"/>
            <a:r>
              <a:rPr lang="en-US" dirty="0"/>
              <a:t>$.3205864 (I&amp;S)</a:t>
            </a:r>
          </a:p>
          <a:p>
            <a:pPr lvl="2"/>
            <a:r>
              <a:rPr lang="en-US" dirty="0"/>
              <a:t>$1,550,526</a:t>
            </a:r>
          </a:p>
          <a:p>
            <a:pPr lvl="1"/>
            <a:r>
              <a:rPr lang="en-US" dirty="0"/>
              <a:t>$.493172 (O&amp;M)</a:t>
            </a:r>
          </a:p>
          <a:p>
            <a:pPr lvl="2"/>
            <a:r>
              <a:rPr lang="en-US" dirty="0"/>
              <a:t>$2,625,572</a:t>
            </a:r>
          </a:p>
          <a:p>
            <a:pPr lvl="1"/>
            <a:r>
              <a:rPr lang="en-US" dirty="0"/>
              <a:t>$.3068036 (I&amp;S)</a:t>
            </a:r>
          </a:p>
          <a:p>
            <a:pPr lvl="2"/>
            <a:r>
              <a:rPr lang="en-US" dirty="0"/>
              <a:t>$</a:t>
            </a:r>
            <a:r>
              <a:rPr lang="en-US" b="0" i="0" u="none" strike="noStrike" dirty="0">
                <a:effectLst/>
              </a:rPr>
              <a:t>1,633,374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CC52A-06A5-4EAF-A683-CB9716D9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90678-B6A4-4905-BB5D-C074AAB139E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49B9C5-B832-4E6B-ABEC-387A8DE06976}"/>
              </a:ext>
            </a:extLst>
          </p:cNvPr>
          <p:cNvCxnSpPr>
            <a:cxnSpLocks/>
          </p:cNvCxnSpPr>
          <p:nvPr/>
        </p:nvCxnSpPr>
        <p:spPr>
          <a:xfrm>
            <a:off x="4572000" y="2037849"/>
            <a:ext cx="1052945" cy="39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4784E-FAA5-4C41-9B36-3102C9428CB4}"/>
              </a:ext>
            </a:extLst>
          </p:cNvPr>
          <p:cNvCxnSpPr>
            <a:cxnSpLocks/>
          </p:cNvCxnSpPr>
          <p:nvPr/>
        </p:nvCxnSpPr>
        <p:spPr>
          <a:xfrm flipV="1">
            <a:off x="4572000" y="2432705"/>
            <a:ext cx="1052945" cy="50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328286-87B9-422C-B02C-545F8B7A1C88}"/>
              </a:ext>
            </a:extLst>
          </p:cNvPr>
          <p:cNvSpPr txBox="1"/>
          <p:nvPr/>
        </p:nvSpPr>
        <p:spPr>
          <a:xfrm>
            <a:off x="5867400" y="220187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$3,974,063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85B94-5BC7-48D5-8CAB-FB8B87D4E400}"/>
              </a:ext>
            </a:extLst>
          </p:cNvPr>
          <p:cNvSpPr txBox="1"/>
          <p:nvPr/>
        </p:nvSpPr>
        <p:spPr>
          <a:xfrm>
            <a:off x="5764006" y="4194464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$4,232,327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CA090A-C9E2-4768-9738-4CF1003756B2}"/>
              </a:ext>
            </a:extLst>
          </p:cNvPr>
          <p:cNvCxnSpPr>
            <a:cxnSpLocks/>
          </p:cNvCxnSpPr>
          <p:nvPr/>
        </p:nvCxnSpPr>
        <p:spPr>
          <a:xfrm>
            <a:off x="4572000" y="3953239"/>
            <a:ext cx="1052945" cy="39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CFCA95-A577-4605-A775-274B34BC2375}"/>
              </a:ext>
            </a:extLst>
          </p:cNvPr>
          <p:cNvCxnSpPr>
            <a:cxnSpLocks/>
          </p:cNvCxnSpPr>
          <p:nvPr/>
        </p:nvCxnSpPr>
        <p:spPr>
          <a:xfrm flipV="1">
            <a:off x="4572000" y="4348095"/>
            <a:ext cx="1052945" cy="50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6257135-B2B6-4713-AC3F-FEE7F81A5D6E}"/>
              </a:ext>
            </a:extLst>
          </p:cNvPr>
          <p:cNvSpPr txBox="1"/>
          <p:nvPr/>
        </p:nvSpPr>
        <p:spPr>
          <a:xfrm>
            <a:off x="3991217" y="5615719"/>
            <a:ext cx="2561983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O&amp;M -    $202,035</a:t>
            </a:r>
          </a:p>
          <a:p>
            <a:r>
              <a:rPr lang="en-US" dirty="0"/>
              <a:t>I&amp;S -       $  82,849</a:t>
            </a:r>
          </a:p>
          <a:p>
            <a:r>
              <a:rPr lang="en-US" dirty="0"/>
              <a:t>TOTAL - $284,884</a:t>
            </a:r>
          </a:p>
        </p:txBody>
      </p:sp>
    </p:spTree>
    <p:extLst>
      <p:ext uri="{BB962C8B-B14F-4D97-AF65-F5344CB8AC3E}">
        <p14:creationId xmlns:p14="http://schemas.microsoft.com/office/powerpoint/2010/main" val="153186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72EA-DA9D-4F27-B55A-C7DDDCC2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/>
              <a:t>Proposed FY22 Tax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29656-FE3D-418F-96DC-9CFCBB82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7861-CC28-4217-BE79-7E808A6D94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86EB59-D2B5-4305-B4F2-D7FF49029E0F}"/>
              </a:ext>
            </a:extLst>
          </p:cNvPr>
          <p:cNvGrpSpPr/>
          <p:nvPr/>
        </p:nvGrpSpPr>
        <p:grpSpPr>
          <a:xfrm>
            <a:off x="685800" y="1323040"/>
            <a:ext cx="7867650" cy="3722905"/>
            <a:chOff x="638175" y="1752600"/>
            <a:chExt cx="7867650" cy="372290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F4478C-56D4-43AB-8DE3-A7DC92D2CA70}"/>
                </a:ext>
              </a:extLst>
            </p:cNvPr>
            <p:cNvSpPr/>
            <p:nvPr/>
          </p:nvSpPr>
          <p:spPr>
            <a:xfrm>
              <a:off x="7858125" y="1752600"/>
              <a:ext cx="647700" cy="2185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61A456-08D4-418D-B6FC-9A4824C356F5}"/>
                </a:ext>
              </a:extLst>
            </p:cNvPr>
            <p:cNvSpPr txBox="1"/>
            <p:nvPr/>
          </p:nvSpPr>
          <p:spPr>
            <a:xfrm>
              <a:off x="942975" y="4829174"/>
              <a:ext cx="7162800" cy="646331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 w="539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Total Tax Rate Decrease = $.0217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077F2A-740F-425E-A59A-51E790C3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362" y="1809135"/>
              <a:ext cx="2486025" cy="24860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468319-BD08-4D11-86C1-FBB8AA7A3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175" y="1794164"/>
              <a:ext cx="2486025" cy="24860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8757A2-9F45-4E23-B4C8-5600698D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9775" y="1766455"/>
              <a:ext cx="2486025" cy="248602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D20956-CAD7-44C0-89C3-857E7280E609}"/>
                </a:ext>
              </a:extLst>
            </p:cNvPr>
            <p:cNvSpPr/>
            <p:nvPr/>
          </p:nvSpPr>
          <p:spPr>
            <a:xfrm>
              <a:off x="6276975" y="1766455"/>
              <a:ext cx="2028825" cy="2528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D4FD6A-6279-4BEB-B594-B227860877AA}"/>
              </a:ext>
            </a:extLst>
          </p:cNvPr>
          <p:cNvSpPr txBox="1"/>
          <p:nvPr/>
        </p:nvSpPr>
        <p:spPr>
          <a:xfrm>
            <a:off x="990600" y="5539723"/>
            <a:ext cx="7162800" cy="646331"/>
          </a:xfrm>
          <a:prstGeom prst="rect">
            <a:avLst/>
          </a:prstGeom>
          <a:solidFill>
            <a:srgbClr val="FF0000">
              <a:alpha val="34000"/>
            </a:srgbClr>
          </a:solidFill>
          <a:ln w="539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Total Tax Rate = $.799976</a:t>
            </a:r>
          </a:p>
        </p:txBody>
      </p:sp>
    </p:spTree>
    <p:extLst>
      <p:ext uri="{BB962C8B-B14F-4D97-AF65-F5344CB8AC3E}">
        <p14:creationId xmlns:p14="http://schemas.microsoft.com/office/powerpoint/2010/main" val="193434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B5E503-6EBF-4D50-AAED-A7C0CC9E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11" y="129890"/>
            <a:ext cx="7772400" cy="1143000"/>
          </a:xfrm>
        </p:spPr>
        <p:txBody>
          <a:bodyPr/>
          <a:lstStyle/>
          <a:p>
            <a:r>
              <a:rPr lang="en-US" dirty="0"/>
              <a:t>Total Tax Rate Breakdown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618B2-1399-4223-BA47-5CE350C374B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342590"/>
              </p:ext>
            </p:extLst>
          </p:nvPr>
        </p:nvGraphicFramePr>
        <p:xfrm>
          <a:off x="193825" y="1447800"/>
          <a:ext cx="6172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0FA0C01-7F36-464D-96C1-3AFD01754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35" y="1738674"/>
            <a:ext cx="5218628" cy="4054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70845-78F0-48FC-8C62-843F28E98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773" y="1447800"/>
            <a:ext cx="1905000" cy="2085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379D39-FD42-46F7-B3A9-F8C7FFAF5B18}"/>
              </a:ext>
            </a:extLst>
          </p:cNvPr>
          <p:cNvSpPr txBox="1"/>
          <p:nvPr/>
        </p:nvSpPr>
        <p:spPr>
          <a:xfrm>
            <a:off x="6359098" y="2033588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</a:t>
            </a:r>
          </a:p>
          <a:p>
            <a:r>
              <a:rPr lang="en-US" sz="1800" dirty="0"/>
              <a:t>Co</a:t>
            </a:r>
          </a:p>
          <a:p>
            <a:r>
              <a:rPr lang="en-US" sz="1800" dirty="0"/>
              <a:t>KISD</a:t>
            </a:r>
          </a:p>
          <a:p>
            <a:r>
              <a:rPr lang="en-US" sz="1800" dirty="0"/>
              <a:t>TVCC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AB6C2-1886-4BFC-9CA3-CE61641AC25E}"/>
              </a:ext>
            </a:extLst>
          </p:cNvPr>
          <p:cNvSpPr txBox="1"/>
          <p:nvPr/>
        </p:nvSpPr>
        <p:spPr>
          <a:xfrm>
            <a:off x="6374665" y="4504062"/>
            <a:ext cx="949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  <a:p>
            <a:r>
              <a:rPr lang="en-US" sz="2000" dirty="0"/>
              <a:t>Co</a:t>
            </a:r>
          </a:p>
          <a:p>
            <a:r>
              <a:rPr lang="en-US" sz="2000" dirty="0"/>
              <a:t>KISD</a:t>
            </a:r>
          </a:p>
          <a:p>
            <a:r>
              <a:rPr lang="en-US" sz="2000" dirty="0"/>
              <a:t>TVCC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05B6D-D50F-41FB-A831-AAD02FDED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61" y="3687903"/>
            <a:ext cx="1463353" cy="24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7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618B2-1399-4223-BA47-5CE350C374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8429"/>
            <a:ext cx="6858000" cy="64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6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7861-CC28-4217-BE79-7E808A6D94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4290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 Bill Graphic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32061-157C-4091-8B06-F03D573F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847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88908</TotalTime>
  <Words>607</Words>
  <Application>Microsoft Office PowerPoint</Application>
  <PresentationFormat>On-screen Show (4:3)</PresentationFormat>
  <Paragraphs>147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Default Design</vt:lpstr>
      <vt:lpstr>City of Kaufman</vt:lpstr>
      <vt:lpstr>Historical Taxable Values</vt:lpstr>
      <vt:lpstr>Calculated Tax Rates</vt:lpstr>
      <vt:lpstr>PowerPoint Presentation</vt:lpstr>
      <vt:lpstr>Proposed Tax Rate</vt:lpstr>
      <vt:lpstr>Proposed FY22 Tax Rate</vt:lpstr>
      <vt:lpstr>Total Tax Rate Breakdown</vt:lpstr>
      <vt:lpstr>PowerPoint Presentation</vt:lpstr>
      <vt:lpstr>PowerPoint Presentation</vt:lpstr>
      <vt:lpstr>PowerPoint Presentation</vt:lpstr>
      <vt:lpstr>Your General Fund Taxes at a Glance</vt:lpstr>
      <vt:lpstr>FY22 Budget Factors</vt:lpstr>
      <vt:lpstr>PowerPoint Presentation</vt:lpstr>
      <vt:lpstr>FY22 Budget Update </vt:lpstr>
      <vt:lpstr>Capital Improvement Projects</vt:lpstr>
      <vt:lpstr>STORM DRAINAGE PROJECTS</vt:lpstr>
      <vt:lpstr>Street maintenance</vt:lpstr>
      <vt:lpstr>PowerPoint Presentation</vt:lpstr>
      <vt:lpstr>PowerPoint Presentation</vt:lpstr>
      <vt:lpstr>Northeast utility project</vt:lpstr>
      <vt:lpstr>PowerPoint Presentation</vt:lpstr>
      <vt:lpstr>Expected Development – FY22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2002-03 Budget Highlights</dc:title>
  <dc:creator>Mike</dc:creator>
  <cp:lastModifiedBy>Jessie Hanks</cp:lastModifiedBy>
  <cp:revision>600</cp:revision>
  <cp:lastPrinted>2021-08-10T16:18:59Z</cp:lastPrinted>
  <dcterms:created xsi:type="dcterms:W3CDTF">2002-07-24T14:35:42Z</dcterms:created>
  <dcterms:modified xsi:type="dcterms:W3CDTF">2021-09-03T13:53:40Z</dcterms:modified>
</cp:coreProperties>
</file>